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</p:sldMasterIdLst>
  <p:sldIdLst>
    <p:sldId id="256" r:id="rId2"/>
    <p:sldId id="283" r:id="rId3"/>
    <p:sldId id="268" r:id="rId4"/>
    <p:sldId id="278" r:id="rId5"/>
    <p:sldId id="281" r:id="rId6"/>
    <p:sldId id="257" r:id="rId7"/>
    <p:sldId id="267" r:id="rId8"/>
    <p:sldId id="258" r:id="rId9"/>
    <p:sldId id="263" r:id="rId10"/>
    <p:sldId id="264" r:id="rId11"/>
    <p:sldId id="274" r:id="rId12"/>
    <p:sldId id="275" r:id="rId13"/>
    <p:sldId id="276" r:id="rId14"/>
    <p:sldId id="279" r:id="rId15"/>
    <p:sldId id="280" r:id="rId16"/>
    <p:sldId id="282" r:id="rId17"/>
    <p:sldId id="269" r:id="rId18"/>
    <p:sldId id="277" r:id="rId19"/>
    <p:sldId id="259" r:id="rId20"/>
    <p:sldId id="261" r:id="rId21"/>
    <p:sldId id="262" r:id="rId22"/>
    <p:sldId id="270" r:id="rId23"/>
    <p:sldId id="271" r:id="rId24"/>
    <p:sldId id="27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7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564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10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72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5719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26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79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61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944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0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83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5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4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78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5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8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21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8/18/2021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9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.Buwalda@slps.or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Back </a:t>
            </a:r>
            <a:br>
              <a:rPr lang="en-US" dirty="0" smtClean="0"/>
            </a:br>
            <a:r>
              <a:rPr lang="en-US" dirty="0" smtClean="0"/>
              <a:t>Parents and students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2021 – 2022 School Year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012">
            <a:off x="366803" y="500334"/>
            <a:ext cx="3952086" cy="109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46" y="153818"/>
            <a:ext cx="10396882" cy="1151965"/>
          </a:xfrm>
        </p:spPr>
        <p:txBody>
          <a:bodyPr>
            <a:normAutofit/>
          </a:bodyPr>
          <a:lstStyle/>
          <a:p>
            <a:r>
              <a:rPr lang="en-US" dirty="0" smtClean="0"/>
              <a:t>Independent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Independent work – Class Assignments</a:t>
            </a:r>
          </a:p>
          <a:p>
            <a:r>
              <a:rPr lang="en-US" sz="3600" dirty="0" smtClean="0"/>
              <a:t>Independent Reading</a:t>
            </a:r>
          </a:p>
          <a:p>
            <a:r>
              <a:rPr lang="en-US" sz="3600" dirty="0" smtClean="0"/>
              <a:t>Homework</a:t>
            </a:r>
            <a:endParaRPr lang="en-US" sz="3600" dirty="0"/>
          </a:p>
        </p:txBody>
      </p:sp>
      <p:pic>
        <p:nvPicPr>
          <p:cNvPr id="4" name="Picture 3" descr="Q Plano De Aula - Maria Ana Dal Molín Moreir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063" y="3451190"/>
            <a:ext cx="2819400" cy="2105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38" y="5737846"/>
            <a:ext cx="2285003" cy="63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46" y="153818"/>
            <a:ext cx="10396882" cy="1151965"/>
          </a:xfrm>
        </p:spPr>
        <p:txBody>
          <a:bodyPr>
            <a:normAutofit/>
          </a:bodyPr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7" y="1583105"/>
            <a:ext cx="10396883" cy="33111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New </a:t>
            </a:r>
            <a:r>
              <a:rPr lang="en-US" sz="3600" dirty="0" err="1" smtClean="0"/>
              <a:t>myview</a:t>
            </a:r>
            <a:r>
              <a:rPr lang="en-US" sz="3600" dirty="0" smtClean="0"/>
              <a:t> curriculum for whole class and small group instruction</a:t>
            </a:r>
          </a:p>
          <a:p>
            <a:r>
              <a:rPr lang="en-US" sz="3600" dirty="0" smtClean="0"/>
              <a:t>Begins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week of school</a:t>
            </a:r>
            <a:endParaRPr lang="en-US" sz="3600" dirty="0"/>
          </a:p>
        </p:txBody>
      </p:sp>
      <p:pic>
        <p:nvPicPr>
          <p:cNvPr id="4" name="Picture 3" descr="Q Plano De Aula - Maria Ana Dal Molín Moreir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063" y="3451190"/>
            <a:ext cx="2819400" cy="2105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38" y="5737846"/>
            <a:ext cx="2285003" cy="63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46" y="153818"/>
            <a:ext cx="10396882" cy="1151965"/>
          </a:xfrm>
        </p:spPr>
        <p:txBody>
          <a:bodyPr>
            <a:normAutofit/>
          </a:bodyPr>
          <a:lstStyle/>
          <a:p>
            <a:r>
              <a:rPr lang="en-US" dirty="0" smtClean="0"/>
              <a:t>math</a:t>
            </a:r>
            <a:endParaRPr lang="en-US" dirty="0"/>
          </a:p>
        </p:txBody>
      </p:sp>
      <p:pic>
        <p:nvPicPr>
          <p:cNvPr id="4" name="Picture 3" descr="Q Plano De Aula - Maria Ana Dal Molín Moreir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063" y="3451190"/>
            <a:ext cx="2819400" cy="2105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38" y="5737846"/>
            <a:ext cx="2285003" cy="63390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8019" y="1453796"/>
            <a:ext cx="8901546" cy="3311189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Same curriculum as last year</a:t>
            </a:r>
          </a:p>
          <a:p>
            <a:r>
              <a:rPr lang="en-US" sz="3600" dirty="0" smtClean="0"/>
              <a:t>Students will participate in whole group and small group instruction</a:t>
            </a:r>
          </a:p>
          <a:p>
            <a:r>
              <a:rPr lang="en-US" sz="3600" dirty="0" smtClean="0"/>
              <a:t>Manipulatives and multiple means of expression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795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46" y="153818"/>
            <a:ext cx="10396882" cy="1151965"/>
          </a:xfrm>
        </p:spPr>
        <p:txBody>
          <a:bodyPr>
            <a:normAutofit/>
          </a:bodyPr>
          <a:lstStyle/>
          <a:p>
            <a:r>
              <a:rPr lang="en-US" dirty="0" smtClean="0"/>
              <a:t>Related arts</a:t>
            </a:r>
            <a:endParaRPr lang="en-US" dirty="0"/>
          </a:p>
        </p:txBody>
      </p:sp>
      <p:pic>
        <p:nvPicPr>
          <p:cNvPr id="4" name="Picture 3" descr="Q Plano De Aula - Maria Ana Dal Molín Moreir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063" y="3451190"/>
            <a:ext cx="2819400" cy="2105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38" y="5737846"/>
            <a:ext cx="2285003" cy="63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</a:t>
            </a:r>
            <a:r>
              <a:rPr lang="en-US"/>
              <a:t>the music teacher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Greetings Parents</a:t>
            </a:r>
          </a:p>
          <a:p>
            <a:r>
              <a:rPr lang="en-US" i="1" dirty="0"/>
              <a:t>My name is Mr. Kilpatrick and  I am the new music teacher for the 2021-22 school. I am excited about every child learning musical concepts and  how to perform musically  in public forums. I will make sure that we have a diversified program where every child can succeed musically based on their abilities and cultural background.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38" y="5737846"/>
            <a:ext cx="2285003" cy="633904"/>
          </a:xfrm>
          <a:prstGeom prst="rect">
            <a:avLst/>
          </a:prstGeom>
        </p:spPr>
      </p:pic>
      <p:pic>
        <p:nvPicPr>
          <p:cNvPr id="8" name="Picture 7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BBDAE148-0FA2-461E-B8E0-E3BF3F440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832" y="310781"/>
            <a:ext cx="1814368" cy="241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26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692" y="64496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1" dirty="0">
                <a:solidFill>
                  <a:schemeClr val="tx1"/>
                </a:solidFill>
              </a:rPr>
              <a:t>Physical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Education</a:t>
            </a:r>
          </a:p>
        </p:txBody>
      </p:sp>
      <p:pic>
        <p:nvPicPr>
          <p:cNvPr id="4" name="Picture 4" descr="A picture containing person, indoor, holding, young&#10;&#10;Description automatically generated">
            <a:extLst>
              <a:ext uri="{FF2B5EF4-FFF2-40B4-BE49-F238E27FC236}">
                <a16:creationId xmlns:a16="http://schemas.microsoft.com/office/drawing/2014/main" id="{3DAC3A1A-C0C4-41C9-8A37-D97B26962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1" y="1808480"/>
            <a:ext cx="3881430" cy="330891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8681" y="1178361"/>
            <a:ext cx="4512988" cy="33179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l">
              <a:lnSpc>
                <a:spcPct val="90000"/>
              </a:lnSpc>
              <a:buFont typeface="Wingdings 3" charset="2"/>
              <a:buChar char=""/>
            </a:pPr>
            <a:r>
              <a:rPr lang="en-US" b="1" dirty="0">
                <a:solidFill>
                  <a:schemeClr val="tx1"/>
                </a:solidFill>
              </a:rPr>
              <a:t>Mr. Nusser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90000"/>
              </a:lnSpc>
              <a:buFont typeface="Wingdings 3" charset="2"/>
              <a:buChar char=""/>
            </a:pPr>
            <a:r>
              <a:rPr lang="en-US" b="1" dirty="0">
                <a:solidFill>
                  <a:schemeClr val="tx1"/>
                </a:solidFill>
              </a:rPr>
              <a:t>Bachelor of Science in Physical Education from Missouri State University.</a:t>
            </a:r>
          </a:p>
          <a:p>
            <a:pPr marL="457200" indent="-457200" algn="l">
              <a:lnSpc>
                <a:spcPct val="90000"/>
              </a:lnSpc>
              <a:buFont typeface="Wingdings 3" charset="2"/>
              <a:buChar char=""/>
            </a:pPr>
            <a:r>
              <a:rPr lang="en-US" b="1" dirty="0">
                <a:solidFill>
                  <a:schemeClr val="tx1"/>
                </a:solidFill>
              </a:rPr>
              <a:t>This will be my </a:t>
            </a:r>
            <a:r>
              <a:rPr lang="en-US" b="1" dirty="0" smtClean="0">
                <a:solidFill>
                  <a:schemeClr val="tx1"/>
                </a:solidFill>
              </a:rPr>
              <a:t>24th </a:t>
            </a:r>
            <a:r>
              <a:rPr lang="en-US" b="1" dirty="0">
                <a:solidFill>
                  <a:schemeClr val="tx1"/>
                </a:solidFill>
              </a:rPr>
              <a:t>year at Froebel.</a:t>
            </a:r>
          </a:p>
          <a:p>
            <a:pPr marL="457200" indent="-457200" algn="l">
              <a:lnSpc>
                <a:spcPct val="90000"/>
              </a:lnSpc>
              <a:buFont typeface="Wingdings 3" charset="2"/>
              <a:buChar char=""/>
            </a:pPr>
            <a:r>
              <a:rPr lang="en-US" b="1" dirty="0">
                <a:solidFill>
                  <a:schemeClr val="tx1"/>
                </a:solidFill>
              </a:rPr>
              <a:t>Grew up in Toledo, Ohio.</a:t>
            </a:r>
          </a:p>
          <a:p>
            <a:pPr marL="457200" indent="-457200" algn="l">
              <a:lnSpc>
                <a:spcPct val="90000"/>
              </a:lnSpc>
              <a:buFont typeface="Wingdings 3" charset="2"/>
              <a:buChar char=""/>
            </a:pPr>
            <a:r>
              <a:rPr lang="en-US" b="1" dirty="0">
                <a:solidFill>
                  <a:schemeClr val="tx1"/>
                </a:solidFill>
              </a:rPr>
              <a:t>Married with 4 kids ages </a:t>
            </a:r>
            <a:r>
              <a:rPr lang="en-US" b="1" dirty="0" smtClean="0">
                <a:solidFill>
                  <a:schemeClr val="tx1"/>
                </a:solidFill>
              </a:rPr>
              <a:t>18,</a:t>
            </a:r>
            <a:r>
              <a:rPr lang="en-US" b="1" dirty="0">
                <a:solidFill>
                  <a:schemeClr val="tx1"/>
                </a:solidFill>
              </a:rPr>
              <a:t> </a:t>
            </a:r>
            <a:r>
              <a:rPr lang="en-US" b="1" dirty="0" smtClean="0">
                <a:solidFill>
                  <a:schemeClr val="tx1"/>
                </a:solidFill>
              </a:rPr>
              <a:t>17, 15 </a:t>
            </a:r>
            <a:r>
              <a:rPr lang="en-US" b="1" dirty="0">
                <a:solidFill>
                  <a:schemeClr val="tx1"/>
                </a:solidFill>
              </a:rPr>
              <a:t>&amp; </a:t>
            </a:r>
            <a:r>
              <a:rPr lang="en-US" b="1" dirty="0" smtClean="0">
                <a:solidFill>
                  <a:schemeClr val="tx1"/>
                </a:solidFill>
              </a:rPr>
              <a:t>13.</a:t>
            </a:r>
            <a:endParaRPr lang="en-US" b="1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90000"/>
              </a:lnSpc>
              <a:buFont typeface="Wingdings 3" charset="2"/>
              <a:buChar char=""/>
            </a:pPr>
            <a:r>
              <a:rPr lang="en-US" b="1" dirty="0">
                <a:solidFill>
                  <a:schemeClr val="tx1"/>
                </a:solidFill>
              </a:rPr>
              <a:t>Pets; </a:t>
            </a:r>
            <a:r>
              <a:rPr lang="en-US" b="1" dirty="0" smtClean="0">
                <a:solidFill>
                  <a:schemeClr val="tx1"/>
                </a:solidFill>
              </a:rPr>
              <a:t>Fish.</a:t>
            </a:r>
            <a:endParaRPr lang="en-US" b="1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90000"/>
              </a:lnSpc>
              <a:buFont typeface="Wingdings 3" charset="2"/>
              <a:buChar char=""/>
            </a:pPr>
            <a:endParaRPr lang="en-US" b="1" dirty="0">
              <a:solidFill>
                <a:srgbClr val="FFFFFF"/>
              </a:solidFill>
            </a:endParaRPr>
          </a:p>
          <a:p>
            <a:pPr marL="457200" indent="-457200" algn="l">
              <a:lnSpc>
                <a:spcPct val="90000"/>
              </a:lnSpc>
              <a:buFont typeface="Wingdings 3" charset="2"/>
              <a:buChar char=""/>
            </a:pPr>
            <a:endParaRPr lang="en-US" b="1" dirty="0">
              <a:solidFill>
                <a:srgbClr val="FFFFFF"/>
              </a:solidFill>
            </a:endParaRPr>
          </a:p>
          <a:p>
            <a:pPr marL="457200" indent="-457200" algn="l">
              <a:lnSpc>
                <a:spcPct val="90000"/>
              </a:lnSpc>
              <a:buFont typeface="Wingdings 3" charset="2"/>
              <a:buChar char=""/>
            </a:pPr>
            <a:endParaRPr lang="en-US" b="1" dirty="0">
              <a:solidFill>
                <a:srgbClr val="FFFFFF"/>
              </a:solidFill>
            </a:endParaRPr>
          </a:p>
          <a:p>
            <a:pPr algn="l">
              <a:lnSpc>
                <a:spcPct val="90000"/>
              </a:lnSpc>
              <a:buFont typeface="Wingdings 3" charset="2"/>
              <a:buChar char=""/>
            </a:pPr>
            <a:endParaRPr lang="en-US" b="1" dirty="0">
              <a:solidFill>
                <a:srgbClr val="FFFFFF"/>
              </a:solidFill>
            </a:endParaRPr>
          </a:p>
          <a:p>
            <a:pPr marL="457200" indent="-457200" algn="l">
              <a:lnSpc>
                <a:spcPct val="90000"/>
              </a:lnSpc>
              <a:buFont typeface="Wingdings 3" charset="2"/>
              <a:buChar char=""/>
            </a:pPr>
            <a:endParaRPr lang="en-US" b="1" dirty="0">
              <a:solidFill>
                <a:srgbClr val="FFFFFF"/>
              </a:solidFill>
            </a:endParaRPr>
          </a:p>
          <a:p>
            <a:pPr algn="l">
              <a:lnSpc>
                <a:spcPct val="90000"/>
              </a:lnSpc>
              <a:buFont typeface="Wingdings 3" charset="2"/>
              <a:buChar char=""/>
            </a:pP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84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sc-powerpoint.officeapps.live.com/pods/GetClipboardImage.ashx?Id=9d4d042c-e5b5-4e37-8e04-a2166f903ef8&amp;DC=PUS1&amp;pkey=5b1a756e-ed7b-4e96-ba9b-5a570d826252&amp;wdwaccluster=PU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33" y="437572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783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Breaks/Lunch/Recess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05" y="2098692"/>
            <a:ext cx="10396883" cy="331118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Transitions: built into schedule, full class bathroom breaks</a:t>
            </a:r>
          </a:p>
          <a:p>
            <a:r>
              <a:rPr lang="en-US" sz="2800" dirty="0" smtClean="0"/>
              <a:t>Regular movement breaks during class time</a:t>
            </a:r>
          </a:p>
          <a:p>
            <a:r>
              <a:rPr lang="en-US" sz="2800" dirty="0" smtClean="0"/>
              <a:t>Lunch: </a:t>
            </a:r>
            <a:r>
              <a:rPr lang="en-US" sz="2800" dirty="0" err="1" smtClean="0"/>
              <a:t>ms.</a:t>
            </a:r>
            <a:r>
              <a:rPr lang="en-US" sz="2800" dirty="0" smtClean="0"/>
              <a:t> E will bring students to cafeteria, students will eat lunch in classroom</a:t>
            </a:r>
          </a:p>
          <a:p>
            <a:r>
              <a:rPr lang="en-US" sz="2800" dirty="0" smtClean="0"/>
              <a:t>Recess: </a:t>
            </a:r>
            <a:r>
              <a:rPr lang="en-US" sz="2800" dirty="0" err="1" smtClean="0"/>
              <a:t>ms.</a:t>
            </a:r>
            <a:r>
              <a:rPr lang="en-US" sz="2800" dirty="0" smtClean="0"/>
              <a:t> E will take students to recess. Masks not required outside.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&lt;strong&gt;Taking&lt;/strong&gt; &lt;strong&gt;A Break&lt;/strong&gt; Free Stock Photo - Public Domain Picture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" r="10704" b="11335"/>
          <a:stretch/>
        </p:blipFill>
        <p:spPr>
          <a:xfrm>
            <a:off x="9827491" y="424873"/>
            <a:ext cx="2050474" cy="1786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38" y="5737846"/>
            <a:ext cx="2285003" cy="63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5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47" y="92169"/>
            <a:ext cx="10396882" cy="1151965"/>
          </a:xfrm>
        </p:spPr>
        <p:txBody>
          <a:bodyPr/>
          <a:lstStyle/>
          <a:p>
            <a:r>
              <a:rPr lang="en-US" dirty="0" smtClean="0"/>
              <a:t>Covid-19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6" y="2063396"/>
            <a:ext cx="10396883" cy="331118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Ms. E will refer to covid-19 protocol packet received first week of professional development for teachers (printed </a:t>
            </a:r>
            <a:r>
              <a:rPr lang="en-US" sz="2800" dirty="0" err="1" smtClean="0"/>
              <a:t>powerpoint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&lt;strong&gt;Taking&lt;/strong&gt; &lt;strong&gt;A Break&lt;/strong&gt; Free Stock Photo - Public Domain Picture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" r="10704" b="11335"/>
          <a:stretch/>
        </p:blipFill>
        <p:spPr>
          <a:xfrm>
            <a:off x="9827491" y="424873"/>
            <a:ext cx="2050474" cy="1786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38" y="5737846"/>
            <a:ext cx="2285003" cy="63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0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74" y="251648"/>
            <a:ext cx="10396882" cy="1151965"/>
          </a:xfrm>
        </p:spPr>
        <p:txBody>
          <a:bodyPr/>
          <a:lstStyle/>
          <a:p>
            <a:r>
              <a:rPr lang="en-US" dirty="0" smtClean="0"/>
              <a:t>Supplies and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18" y="1403613"/>
            <a:ext cx="10396883" cy="3311189"/>
          </a:xfrm>
        </p:spPr>
        <p:txBody>
          <a:bodyPr>
            <a:normAutofit/>
          </a:bodyPr>
          <a:lstStyle/>
          <a:p>
            <a:r>
              <a:rPr lang="en-US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should have received all of the technology and  information  that your child will need for learning.</a:t>
            </a:r>
          </a:p>
          <a:p>
            <a:r>
              <a:rPr lang="en-US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contact the school if you are missing something.</a:t>
            </a:r>
            <a:endParaRPr lang="en-US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Gold in the Clouds: August 20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019" y="4595091"/>
            <a:ext cx="2133600" cy="1746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38" y="5737846"/>
            <a:ext cx="2285003" cy="63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4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1" y="0"/>
            <a:ext cx="10396882" cy="1151965"/>
          </a:xfrm>
        </p:spPr>
        <p:txBody>
          <a:bodyPr/>
          <a:lstStyle/>
          <a:p>
            <a:r>
              <a:rPr lang="en-US" dirty="0" smtClean="0"/>
              <a:t>Meet the principal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9823" y="4431211"/>
            <a:ext cx="5131557" cy="73755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Jim Triplett, Principal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38" y="5737846"/>
            <a:ext cx="2285003" cy="633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823" y="1151965"/>
            <a:ext cx="5131557" cy="3419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41" y="5062889"/>
            <a:ext cx="1173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“Let’s Heal!    Let’s Read!   Let’s Succeed!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60364" y="4972707"/>
            <a:ext cx="406400" cy="4064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07090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2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29" y="223982"/>
            <a:ext cx="10396882" cy="1151965"/>
          </a:xfrm>
        </p:spPr>
        <p:txBody>
          <a:bodyPr/>
          <a:lstStyle/>
          <a:p>
            <a:r>
              <a:rPr lang="en-US" dirty="0" smtClean="0"/>
              <a:t>Online educational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STAR – test to determine reading and math level</a:t>
            </a:r>
          </a:p>
          <a:p>
            <a:r>
              <a:rPr lang="en-US" sz="2800" dirty="0" smtClean="0"/>
              <a:t>Class Dojo – communication tool</a:t>
            </a:r>
          </a:p>
          <a:p>
            <a:r>
              <a:rPr lang="en-US" sz="2800" dirty="0" err="1" smtClean="0"/>
              <a:t>Savvas</a:t>
            </a:r>
            <a:r>
              <a:rPr lang="en-US" sz="2800" dirty="0" smtClean="0"/>
              <a:t> – </a:t>
            </a:r>
            <a:r>
              <a:rPr lang="en-US" sz="2800" dirty="0" err="1" smtClean="0"/>
              <a:t>ms.</a:t>
            </a:r>
            <a:r>
              <a:rPr lang="en-US" sz="2800" dirty="0" smtClean="0"/>
              <a:t> E will provide students with their login information and add apps to students’ home screens. Correlates directly with </a:t>
            </a:r>
            <a:r>
              <a:rPr lang="en-US" sz="2800" dirty="0" err="1" smtClean="0"/>
              <a:t>ela</a:t>
            </a:r>
            <a:r>
              <a:rPr lang="en-US" sz="2800" dirty="0" smtClean="0"/>
              <a:t> and math curriculum.</a:t>
            </a:r>
          </a:p>
        </p:txBody>
      </p:sp>
      <p:pic>
        <p:nvPicPr>
          <p:cNvPr id="4" name="Picture 3" descr="The 1709 Blog: More on blocking injunctions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955" y="929775"/>
            <a:ext cx="2144499" cy="1726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38" y="5737846"/>
            <a:ext cx="2285003" cy="63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4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64" y="113146"/>
            <a:ext cx="10396882" cy="1151965"/>
          </a:xfrm>
        </p:spPr>
        <p:txBody>
          <a:bodyPr/>
          <a:lstStyle/>
          <a:p>
            <a:r>
              <a:rPr lang="en-US" dirty="0" smtClean="0"/>
              <a:t>Who to contact with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Ms. e: 636-448-1709</a:t>
            </a:r>
          </a:p>
          <a:p>
            <a:r>
              <a:rPr lang="en-US" dirty="0" smtClean="0"/>
              <a:t>Mr. </a:t>
            </a:r>
            <a:r>
              <a:rPr lang="en-US" dirty="0" err="1" smtClean="0"/>
              <a:t>triplett</a:t>
            </a:r>
            <a:r>
              <a:rPr lang="en-US" dirty="0" smtClean="0"/>
              <a:t> (Principal):  314-934-4909</a:t>
            </a:r>
          </a:p>
          <a:p>
            <a:r>
              <a:rPr lang="en-US" dirty="0" smtClean="0"/>
              <a:t>Froebel: 314-771-3533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38" y="5737846"/>
            <a:ext cx="2285003" cy="63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4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99" y="140855"/>
            <a:ext cx="10396882" cy="1151965"/>
          </a:xfrm>
        </p:spPr>
        <p:txBody>
          <a:bodyPr/>
          <a:lstStyle/>
          <a:p>
            <a:r>
              <a:rPr lang="en-US" dirty="0" smtClean="0"/>
              <a:t>Important dates and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99" y="2042160"/>
            <a:ext cx="10861963" cy="4206240"/>
          </a:xfrm>
        </p:spPr>
        <p:txBody>
          <a:bodyPr>
            <a:normAutofit/>
          </a:bodyPr>
          <a:lstStyle/>
          <a:p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day of school is </a:t>
            </a:r>
            <a:r>
              <a:rPr lang="en-US" sz="3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onday, August 23</a:t>
            </a:r>
            <a:r>
              <a:rPr lang="en-US" sz="3600" cap="non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make sure that your child is at school each day by 9:00.</a:t>
            </a:r>
          </a:p>
          <a:p>
            <a:r>
              <a:rPr lang="en-US" sz="3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school day ends at 4:17 pm each day. Dismissal will begin at 4:10 p.m.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My submissive journey: September 20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817" y="90977"/>
            <a:ext cx="1911927" cy="1911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38" y="5737846"/>
            <a:ext cx="2285003" cy="63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1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19" y="150091"/>
            <a:ext cx="10396882" cy="1151965"/>
          </a:xfrm>
        </p:spPr>
        <p:txBody>
          <a:bodyPr/>
          <a:lstStyle/>
          <a:p>
            <a:r>
              <a:rPr lang="en-US" dirty="0" smtClean="0"/>
              <a:t>We’ve got this!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19" y="1836189"/>
            <a:ext cx="11194473" cy="4206240"/>
          </a:xfrm>
        </p:spPr>
        <p:txBody>
          <a:bodyPr>
            <a:noAutofit/>
          </a:bodyPr>
          <a:lstStyle/>
          <a:p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REMEMBER – this is new for all of us.  Be patient and kind with each other.  We will figure this out together.  Most importantly – don’t panic!  We are here to help.</a:t>
            </a:r>
          </a:p>
          <a:p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child’s education and social/emotional growth is the most important thing to us right now.</a:t>
            </a:r>
          </a:p>
          <a:p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Together, we will ensure that your child will continue to learn at high levels.</a:t>
            </a:r>
          </a:p>
          <a:p>
            <a:endParaRPr lang="en-US" sz="2400" dirty="0"/>
          </a:p>
        </p:txBody>
      </p:sp>
      <p:pic>
        <p:nvPicPr>
          <p:cNvPr id="5" name="Picture 4" descr="&lt;strong&gt;Together&lt;/strong&gt; Earth Human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021" y="137255"/>
            <a:ext cx="2926080" cy="1536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38" y="5737846"/>
            <a:ext cx="2285003" cy="63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4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692" y="76200"/>
            <a:ext cx="10396882" cy="115196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 descr="Asking Defining &lt;strong&gt;Questions&lt;/strong&gt; - Excelsior College OWL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5" y="2063750"/>
            <a:ext cx="4967287" cy="3311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38" y="5737846"/>
            <a:ext cx="2285003" cy="63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the teacher(s)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727" y="1837765"/>
            <a:ext cx="10396883" cy="331118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Nicole Entzeroth (</a:t>
            </a:r>
            <a:r>
              <a:rPr lang="en-US" dirty="0" err="1" smtClean="0"/>
              <a:t>ms.</a:t>
            </a:r>
            <a:r>
              <a:rPr lang="en-US" dirty="0" smtClean="0"/>
              <a:t> E). I am so thrilled to work with, know deeply, challenge, and celebrate with your child this year. Please contact me (and expect to be contacted by me! </a:t>
            </a:r>
            <a:r>
              <a:rPr lang="en-US" dirty="0" smtClean="0">
                <a:sym typeface="Wingdings" panose="05000000000000000000" pitchFamily="2" charset="2"/>
              </a:rPr>
              <a:t>) for anything!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636-448-1709; Nicole.Entzeroth@slps.org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year at Froebel, taught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grade virtually last year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Related arts: Mr. </a:t>
            </a:r>
            <a:r>
              <a:rPr lang="en-US" dirty="0" err="1" smtClean="0"/>
              <a:t>Nusser</a:t>
            </a:r>
            <a:r>
              <a:rPr lang="en-US" dirty="0" smtClean="0"/>
              <a:t> (Gym), Mr. Reed (Art), Mr. Kilpatrick (Music), </a:t>
            </a:r>
            <a:r>
              <a:rPr lang="en-US" dirty="0" err="1" smtClean="0"/>
              <a:t>mrs.</a:t>
            </a:r>
            <a:r>
              <a:rPr lang="en-US" dirty="0" smtClean="0"/>
              <a:t> White (librarian)</a:t>
            </a:r>
          </a:p>
          <a:p>
            <a:r>
              <a:rPr lang="en-US" dirty="0" smtClean="0"/>
              <a:t>Sped team: Ms. Horton, Ms. Arleen Thomas, Mr. </a:t>
            </a:r>
            <a:r>
              <a:rPr lang="en-US" dirty="0" err="1" smtClean="0"/>
              <a:t>Stockard</a:t>
            </a:r>
            <a:r>
              <a:rPr lang="en-US" dirty="0" smtClean="0"/>
              <a:t>, </a:t>
            </a:r>
            <a:r>
              <a:rPr lang="en-US" dirty="0" err="1" smtClean="0"/>
              <a:t>ms.</a:t>
            </a:r>
            <a:r>
              <a:rPr lang="en-US" dirty="0" smtClean="0"/>
              <a:t> Simms (speech)</a:t>
            </a:r>
          </a:p>
          <a:p>
            <a:r>
              <a:rPr lang="en-US" dirty="0" smtClean="0"/>
              <a:t>Family services  and counseling: Mrs. Buwalda, Mr. </a:t>
            </a:r>
            <a:r>
              <a:rPr lang="en-US" dirty="0" err="1" smtClean="0"/>
              <a:t>cato</a:t>
            </a:r>
            <a:r>
              <a:rPr lang="en-US" dirty="0" smtClean="0"/>
              <a:t>, </a:t>
            </a:r>
            <a:r>
              <a:rPr lang="en-US" dirty="0" err="1" smtClean="0"/>
              <a:t>ms.</a:t>
            </a:r>
            <a:r>
              <a:rPr lang="en-US" dirty="0" smtClean="0"/>
              <a:t> </a:t>
            </a:r>
            <a:r>
              <a:rPr lang="en-US" dirty="0" err="1" smtClean="0"/>
              <a:t>costello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38" y="5737846"/>
            <a:ext cx="2285003" cy="63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and community specialist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name is Patricia Costello, I want to Welcome our families to the 2021 – 2022 school year here at Froebel Literacy Academy. I am looking forward to serving our families, sharing resourceful information and encouraging your parental involvement at our academy. I can be reached by phone: (314) 771-3533 or email: Patricia.Costello@slps.org</a:t>
            </a:r>
          </a:p>
          <a:p>
            <a:r>
              <a:rPr lang="en-US" dirty="0"/>
              <a:t> “In order to understand our present and ensure our future, we must know our past.”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0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16802" y="1308866"/>
            <a:ext cx="87202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cs typeface="Times New Roman" panose="02020603050405020304" pitchFamily="18" charset="0"/>
              </a:rPr>
              <a:t>Welcome Froebel Eagles</a:t>
            </a:r>
            <a:r>
              <a:rPr lang="en-US" sz="2400" dirty="0">
                <a:cs typeface="Times New Roman" panose="02020603050405020304" pitchFamily="18" charset="0"/>
              </a:rPr>
              <a:t/>
            </a:r>
            <a:br>
              <a:rPr lang="en-US" sz="2400" dirty="0">
                <a:cs typeface="Times New Roman" panose="02020603050405020304" pitchFamily="18" charset="0"/>
              </a:rPr>
            </a:br>
            <a:r>
              <a:rPr lang="en-US" sz="2400" dirty="0">
                <a:cs typeface="Times New Roman" panose="02020603050405020304" pitchFamily="18" charset="0"/>
              </a:rPr>
              <a:t/>
            </a:r>
            <a:br>
              <a:rPr lang="en-US" sz="2400" dirty="0">
                <a:cs typeface="Times New Roman" panose="02020603050405020304" pitchFamily="18" charset="0"/>
              </a:rPr>
            </a:br>
            <a:r>
              <a:rPr lang="en-US" sz="2400" dirty="0">
                <a:cs typeface="Times New Roman" panose="02020603050405020304" pitchFamily="18" charset="0"/>
              </a:rPr>
              <a:t>My name is Jenny Buwalda and I am the </a:t>
            </a:r>
            <a:r>
              <a:rPr lang="en-US" sz="2400" dirty="0" smtClean="0">
                <a:cs typeface="Times New Roman" panose="02020603050405020304" pitchFamily="18" charset="0"/>
              </a:rPr>
              <a:t>School Social Worker </a:t>
            </a:r>
            <a:r>
              <a:rPr lang="en-US" sz="2400" dirty="0">
                <a:cs typeface="Times New Roman" panose="02020603050405020304" pitchFamily="18" charset="0"/>
              </a:rPr>
              <a:t>at Froebel Literacy Academy. I am in the office on Mondays, Thursdays and Fridays and </a:t>
            </a:r>
            <a:r>
              <a:rPr lang="en-US" sz="2400" dirty="0" smtClean="0">
                <a:cs typeface="Times New Roman" panose="02020603050405020304" pitchFamily="18" charset="0"/>
              </a:rPr>
              <a:t>will always </a:t>
            </a:r>
            <a:r>
              <a:rPr lang="en-US" sz="2400" dirty="0">
                <a:cs typeface="Times New Roman" panose="02020603050405020304" pitchFamily="18" charset="0"/>
              </a:rPr>
              <a:t>be available through email. If you are in need of any </a:t>
            </a:r>
            <a:r>
              <a:rPr lang="en-US" sz="2400" dirty="0" smtClean="0">
                <a:cs typeface="Times New Roman" panose="02020603050405020304" pitchFamily="18" charset="0"/>
              </a:rPr>
              <a:t>additional resources</a:t>
            </a:r>
            <a:r>
              <a:rPr lang="en-US" sz="2400" dirty="0">
                <a:cs typeface="Times New Roman" panose="02020603050405020304" pitchFamily="18" charset="0"/>
              </a:rPr>
              <a:t>, please </a:t>
            </a:r>
            <a:r>
              <a:rPr lang="en-US" sz="2400" dirty="0" smtClean="0">
                <a:cs typeface="Times New Roman" panose="02020603050405020304" pitchFamily="18" charset="0"/>
              </a:rPr>
              <a:t>contact me. </a:t>
            </a:r>
            <a:r>
              <a:rPr lang="en-US" sz="2400" dirty="0">
                <a:cs typeface="Times New Roman" panose="02020603050405020304" pitchFamily="18" charset="0"/>
              </a:rPr>
              <a:t>I look forward to meeting all of you during the upcoming 2021-2022 school year.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802" y="4094596"/>
            <a:ext cx="2119175" cy="24601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90784" y="4993656"/>
            <a:ext cx="377230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Jenny Buwalda</a:t>
            </a:r>
          </a:p>
          <a:p>
            <a:pPr algn="ctr"/>
            <a:r>
              <a:rPr lang="en-US" dirty="0" smtClean="0">
                <a:hlinkClick r:id="rId3"/>
              </a:rPr>
              <a:t>Jennifer.Buwalda@slps.org</a:t>
            </a:r>
            <a:endParaRPr lang="en-US" dirty="0" smtClean="0"/>
          </a:p>
          <a:p>
            <a:pPr algn="ctr"/>
            <a:r>
              <a:rPr lang="en-US" dirty="0" smtClean="0"/>
              <a:t>314-771-3533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99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Please refer to your technology packet for instructions</a:t>
            </a:r>
          </a:p>
          <a:p>
            <a:r>
              <a:rPr lang="en-US" sz="2800" dirty="0" smtClean="0"/>
              <a:t>For additional questions, please contact our school secretary </a:t>
            </a:r>
            <a:r>
              <a:rPr lang="en-US" sz="2800" dirty="0" err="1" smtClean="0"/>
              <a:t>ms.</a:t>
            </a:r>
            <a:r>
              <a:rPr lang="en-US" sz="2800" dirty="0" smtClean="0"/>
              <a:t> As-</a:t>
            </a:r>
            <a:r>
              <a:rPr lang="en-US" sz="2800" dirty="0" err="1" smtClean="0"/>
              <a:t>siyeed</a:t>
            </a:r>
            <a:r>
              <a:rPr lang="en-US" sz="2800" dirty="0" smtClean="0"/>
              <a:t> at 314-771-3533</a:t>
            </a:r>
          </a:p>
          <a:p>
            <a:r>
              <a:rPr lang="en-US" sz="2800" dirty="0" smtClean="0"/>
              <a:t>Microsoft teams will not be used unless we move to virtual learning. your child will join “</a:t>
            </a:r>
            <a:r>
              <a:rPr lang="en-US" sz="2800" dirty="0" err="1" smtClean="0"/>
              <a:t>ms.</a:t>
            </a:r>
            <a:r>
              <a:rPr lang="en-US" sz="2800" dirty="0" smtClean="0"/>
              <a:t> E’s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grade class”</a:t>
            </a:r>
            <a:endParaRPr lang="en-US" sz="2800" dirty="0"/>
          </a:p>
        </p:txBody>
      </p:sp>
      <p:pic>
        <p:nvPicPr>
          <p:cNvPr id="4" name="Picture 3" descr="Hortensiu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50" y="284176"/>
            <a:ext cx="3762900" cy="1314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38" y="5737846"/>
            <a:ext cx="2285003" cy="63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10" y="0"/>
            <a:ext cx="10396882" cy="1151965"/>
          </a:xfrm>
        </p:spPr>
        <p:txBody>
          <a:bodyPr/>
          <a:lstStyle/>
          <a:p>
            <a:r>
              <a:rPr lang="en-US" dirty="0" smtClean="0"/>
              <a:t>Microsoft teams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04509" y="3924713"/>
            <a:ext cx="6779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sound button.  It is a picture of a microphone.  When you click on this button, a line will appear across the microphone.  When you see the line through it, you are on mute, and no one can hear you.</a:t>
            </a:r>
          </a:p>
          <a:p>
            <a:r>
              <a:rPr lang="en-US" dirty="0" smtClean="0"/>
              <a:t>When you click on this icon again, the line will disappear, and your microphone will be on, allowing everyone to hear you.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608" y="1790961"/>
            <a:ext cx="3514725" cy="138112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6970625">
            <a:off x="6446981" y="2973169"/>
            <a:ext cx="738909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9725" y="1190797"/>
            <a:ext cx="4516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camera button.  When you see a line through the camera, your video is off.  When you click on the camera button, the line will disappear, and your camera will be on.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626136">
            <a:off x="5316153" y="2013635"/>
            <a:ext cx="738909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38" y="5737846"/>
            <a:ext cx="2285003" cy="63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74" y="205509"/>
            <a:ext cx="10396882" cy="1151965"/>
          </a:xfrm>
        </p:spPr>
        <p:txBody>
          <a:bodyPr/>
          <a:lstStyle/>
          <a:p>
            <a:r>
              <a:rPr lang="en-US" dirty="0" smtClean="0"/>
              <a:t>Daily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873" y="1357474"/>
            <a:ext cx="10240817" cy="4206240"/>
          </a:xfrm>
        </p:spPr>
        <p:txBody>
          <a:bodyPr>
            <a:normAutofit/>
          </a:bodyPr>
          <a:lstStyle/>
          <a:p>
            <a:r>
              <a:rPr lang="en-US" dirty="0" smtClean="0"/>
              <a:t>Student Drop-off at 9, door 2 (door directly across from door 4, near gym)</a:t>
            </a:r>
          </a:p>
          <a:p>
            <a:r>
              <a:rPr lang="en-US" dirty="0" smtClean="0"/>
              <a:t>Your child will receive a welcome packet with more information on our classroom routines and procedures, daily schedule, etc.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38" y="5737846"/>
            <a:ext cx="2285003" cy="63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4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19" y="223982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– </a:t>
            </a:r>
            <a:br>
              <a:rPr lang="en-US" dirty="0" smtClean="0"/>
            </a:br>
            <a:r>
              <a:rPr lang="en-US" dirty="0" smtClean="0"/>
              <a:t>lessons with  the teacher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Learning includes:</a:t>
            </a:r>
          </a:p>
          <a:p>
            <a:pPr lvl="1"/>
            <a:r>
              <a:rPr lang="en-US" sz="3600" dirty="0" smtClean="0"/>
              <a:t>Live Lessons – whole class</a:t>
            </a:r>
          </a:p>
          <a:p>
            <a:pPr lvl="1"/>
            <a:r>
              <a:rPr lang="en-US" sz="3600" dirty="0" smtClean="0"/>
              <a:t>Guided Reading – small, leveled reading groups</a:t>
            </a:r>
          </a:p>
          <a:p>
            <a:pPr lvl="1"/>
            <a:r>
              <a:rPr lang="en-US" sz="3600" dirty="0" smtClean="0"/>
              <a:t>Small Groups – groups of students who need help with a certain topic or skill</a:t>
            </a:r>
          </a:p>
          <a:p>
            <a:pPr lvl="1"/>
            <a:r>
              <a:rPr lang="en-US" sz="3600" dirty="0" smtClean="0"/>
              <a:t>Story Time – a story read aloud by the teacher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&lt;strong&gt;Cartoon&lt;/strong&gt; &lt;strong&gt;Teacher&lt;/strong&gt; PNG Free Download | PNG A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146" y="865216"/>
            <a:ext cx="2292927" cy="2292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38" y="5737846"/>
            <a:ext cx="2285003" cy="63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3206</TotalTime>
  <Words>926</Words>
  <Application>Microsoft Office PowerPoint</Application>
  <PresentationFormat>Widescreen</PresentationFormat>
  <Paragraphs>91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Impact</vt:lpstr>
      <vt:lpstr>Times New Roman</vt:lpstr>
      <vt:lpstr>Wingdings</vt:lpstr>
      <vt:lpstr>Wingdings 3</vt:lpstr>
      <vt:lpstr>Main Event</vt:lpstr>
      <vt:lpstr>Welcome Back  Parents and students</vt:lpstr>
      <vt:lpstr>Meet the principal</vt:lpstr>
      <vt:lpstr>Meet the teacher(s)</vt:lpstr>
      <vt:lpstr>Family and community specialist</vt:lpstr>
      <vt:lpstr>PowerPoint Presentation</vt:lpstr>
      <vt:lpstr>Microsoft Teams</vt:lpstr>
      <vt:lpstr>Microsoft teams</vt:lpstr>
      <vt:lpstr>Daily Schedule</vt:lpstr>
      <vt:lpstr>learning –  lessons with  the teacher</vt:lpstr>
      <vt:lpstr>Independent work</vt:lpstr>
      <vt:lpstr>reading</vt:lpstr>
      <vt:lpstr>math</vt:lpstr>
      <vt:lpstr>Related arts</vt:lpstr>
      <vt:lpstr>Meet the music teacher</vt:lpstr>
      <vt:lpstr>Physical Education</vt:lpstr>
      <vt:lpstr>PowerPoint Presentation</vt:lpstr>
      <vt:lpstr>Breaks/Lunch/Recess</vt:lpstr>
      <vt:lpstr>Covid-19 guidelines</vt:lpstr>
      <vt:lpstr>Supplies and Books</vt:lpstr>
      <vt:lpstr>Online educational websites</vt:lpstr>
      <vt:lpstr>Who to contact with problems</vt:lpstr>
      <vt:lpstr>Important dates and times</vt:lpstr>
      <vt:lpstr>We’ve got this!</vt:lpstr>
      <vt:lpstr>Questions?</vt:lpstr>
    </vt:vector>
  </TitlesOfParts>
  <Company>St. Louis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</dc:title>
  <dc:creator>Meyer, Margaret A.</dc:creator>
  <cp:lastModifiedBy>Entzeroth, Nicole M.</cp:lastModifiedBy>
  <cp:revision>34</cp:revision>
  <dcterms:created xsi:type="dcterms:W3CDTF">2020-08-22T02:02:57Z</dcterms:created>
  <dcterms:modified xsi:type="dcterms:W3CDTF">2021-08-18T16:38:45Z</dcterms:modified>
</cp:coreProperties>
</file>